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7" r:id="rId3"/>
    <p:sldId id="268" r:id="rId4"/>
    <p:sldId id="258" r:id="rId5"/>
    <p:sldId id="259" r:id="rId6"/>
    <p:sldId id="270" r:id="rId7"/>
    <p:sldId id="266" r:id="rId8"/>
    <p:sldId id="260" r:id="rId9"/>
    <p:sldId id="261" r:id="rId10"/>
    <p:sldId id="262" r:id="rId11"/>
    <p:sldId id="263" r:id="rId12"/>
    <p:sldId id="265" r:id="rId13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2E1B-0267-4B03-BAB0-85CB71720028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26047-6332-45BE-8654-4D28E75CFB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18692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2E1B-0267-4B03-BAB0-85CB71720028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26047-6332-45BE-8654-4D28E75CFB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91787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2E1B-0267-4B03-BAB0-85CB71720028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26047-6332-45BE-8654-4D28E75CFB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63119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2E1B-0267-4B03-BAB0-85CB71720028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26047-6332-45BE-8654-4D28E75CFB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7640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2E1B-0267-4B03-BAB0-85CB71720028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26047-6332-45BE-8654-4D28E75CFB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47996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2E1B-0267-4B03-BAB0-85CB71720028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26047-6332-45BE-8654-4D28E75CFB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97145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2E1B-0267-4B03-BAB0-85CB71720028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26047-6332-45BE-8654-4D28E75CFB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39900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2E1B-0267-4B03-BAB0-85CB71720028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26047-6332-45BE-8654-4D28E75CFB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26482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2E1B-0267-4B03-BAB0-85CB71720028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26047-6332-45BE-8654-4D28E75CFB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6883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2E1B-0267-4B03-BAB0-85CB71720028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26047-6332-45BE-8654-4D28E75CFB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91536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2E1B-0267-4B03-BAB0-85CB71720028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26047-6332-45BE-8654-4D28E75CFB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78543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2E1B-0267-4B03-BAB0-85CB71720028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626047-6332-45BE-8654-4D28E75CFB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11060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осень\0_b09f9_fadd3939_X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6" descr="MJOgaRhyup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438" y="2708275"/>
            <a:ext cx="4521200" cy="3392488"/>
          </a:xfrm>
          <a:prstGeom prst="rect">
            <a:avLst/>
          </a:prstGeom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771775" y="3716338"/>
            <a:ext cx="184150" cy="769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93244" y="0"/>
            <a:ext cx="2018501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i="1" dirty="0">
                <a:ln w="10541" cmpd="sng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</a:p>
        </p:txBody>
      </p:sp>
      <p:pic>
        <p:nvPicPr>
          <p:cNvPr id="5126" name="Picture 4" descr="E:\Для презентацЫЫй\клипарты\ramka-47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8175" y="2251075"/>
            <a:ext cx="5832475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286000" y="142852"/>
            <a:ext cx="4572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Дополнительные платные образовательные услуги в МБОУ «Школа № 8»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Кировского района г.Казани</a:t>
            </a:r>
          </a:p>
          <a:p>
            <a:pPr algn="ctr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На 2016-2017 учебный год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\Мои документы\Мои рисунки\56089757c2c8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Dom\Desktop\платные услуги\прейскурант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1857356" y="428604"/>
            <a:ext cx="6000792" cy="64293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29427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Admin\Мои документы\Мои рисунки\56089757c2c8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23728" y="908720"/>
            <a:ext cx="49685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20688"/>
            <a:ext cx="14287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212976"/>
            <a:ext cx="14287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286000" y="571480"/>
            <a:ext cx="64294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/>
              <a:t>Сафиуллина </a:t>
            </a:r>
            <a:r>
              <a:rPr lang="ru-RU" sz="2800" b="1" i="1" dirty="0" err="1" smtClean="0"/>
              <a:t>Закия</a:t>
            </a:r>
            <a:r>
              <a:rPr lang="ru-RU" sz="2800" b="1" i="1" dirty="0" smtClean="0"/>
              <a:t> </a:t>
            </a:r>
            <a:r>
              <a:rPr lang="ru-RU" sz="2800" b="1" i="1" dirty="0" err="1" smtClean="0"/>
              <a:t>Файзрахмановна</a:t>
            </a:r>
            <a:r>
              <a:rPr lang="ru-RU" sz="2800" b="1" i="1" dirty="0" smtClean="0"/>
              <a:t>, учитель начальных классов, высшее образование, стаж работы 33 года</a:t>
            </a:r>
            <a:endParaRPr lang="ru-RU" sz="2800" b="1" i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286000" y="2967335"/>
            <a:ext cx="607221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/>
              <a:t>Сёмина Светлана Александровна, учитель начальных классов, высшее образование, стаж работы 24 года</a:t>
            </a:r>
            <a:endParaRPr lang="ru-RU" sz="2800" b="1" i="1" dirty="0"/>
          </a:p>
        </p:txBody>
      </p:sp>
    </p:spTree>
    <p:extLst>
      <p:ext uri="{BB962C8B-B14F-4D97-AF65-F5344CB8AC3E}">
        <p14:creationId xmlns="" xmlns:p14="http://schemas.microsoft.com/office/powerpoint/2010/main" val="1927276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Admin\Мои документы\Мои рисунки\56089757c2c8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59632" y="836712"/>
            <a:ext cx="6984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62" y="571480"/>
            <a:ext cx="1298988" cy="1899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2702200"/>
            <a:ext cx="1264007" cy="173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62" y="4857760"/>
            <a:ext cx="1224930" cy="171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286000" y="571480"/>
            <a:ext cx="635796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Предлагаемые  индивидуальные тетради - важная часть образовательной программы по адаптации ребенка к условиям школьной жизни. Программа даёт дошкольнику успешный старт в 1 классе и способствуют дальнейшей плодотворной учебе.</a:t>
            </a:r>
            <a:endParaRPr lang="ru-RU" sz="36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99172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Admin\Мои документы\Мои рисунки\56089757c2c8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1600" y="692696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/>
          </a:p>
        </p:txBody>
      </p:sp>
      <p:pic>
        <p:nvPicPr>
          <p:cNvPr id="4" name="Рисунок 3" descr="921_origina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1" y="3929066"/>
            <a:ext cx="6000793" cy="2728906"/>
          </a:xfrm>
          <a:prstGeom prst="rect">
            <a:avLst/>
          </a:prstGeom>
        </p:spPr>
      </p:pic>
      <p:pic>
        <p:nvPicPr>
          <p:cNvPr id="5" name="Содержимое 3" descr="28779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5008" y="428604"/>
            <a:ext cx="3276600" cy="432595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286000" y="357166"/>
            <a:ext cx="457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err="1" smtClean="0"/>
              <a:t>Галиуллина</a:t>
            </a:r>
            <a:r>
              <a:rPr lang="ru-RU" sz="2000" i="1" dirty="0" smtClean="0"/>
              <a:t> Эльвира </a:t>
            </a:r>
            <a:r>
              <a:rPr lang="ru-RU" sz="2000" i="1" dirty="0" err="1" smtClean="0"/>
              <a:t>Наилевна</a:t>
            </a: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> Учитель английского языка</a:t>
            </a:r>
            <a:endParaRPr lang="ru-RU" sz="2000" i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1000108"/>
            <a:ext cx="55721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solidFill>
                  <a:schemeClr val="tx2">
                    <a:lumMod val="75000"/>
                  </a:schemeClr>
                </a:solidFill>
              </a:rPr>
              <a:t>Изучение иностранного языка способствует формированию коммуникативной культуры дошкольников, расширению кругозора, воспитанию чувств и эмоций, повышается мотивация изучения предмета, желания общаться на иностранном языке.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570348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Admin\Мои документы\Мои рисунки\56089757c2c8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87624" y="500042"/>
            <a:ext cx="63367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Психологическая подготовка к школе. </a:t>
            </a:r>
            <a:endParaRPr lang="ru-RU" sz="2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1357299"/>
            <a:ext cx="800105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Никонова Вероника Владимировна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педагог-психолог высшей категории</a:t>
            </a:r>
          </a:p>
          <a:p>
            <a:pPr>
              <a:buNone/>
            </a:pPr>
            <a:r>
              <a:rPr lang="ru-RU" sz="2400" b="1" i="1" dirty="0" smtClean="0"/>
              <a:t>Цель:</a:t>
            </a:r>
            <a:r>
              <a:rPr lang="ru-RU" sz="2400" i="1" dirty="0" smtClean="0"/>
              <a:t>  сформировать позицию ученика, </a:t>
            </a:r>
          </a:p>
          <a:p>
            <a:r>
              <a:rPr lang="ru-RU" sz="2400" i="1" dirty="0" smtClean="0"/>
              <a:t>желающего учиться в школе,</a:t>
            </a:r>
          </a:p>
          <a:p>
            <a:r>
              <a:rPr lang="ru-RU" sz="2400" i="1" dirty="0" smtClean="0"/>
              <a:t> умеющего общаться с другими учениками,  </a:t>
            </a:r>
          </a:p>
          <a:p>
            <a:r>
              <a:rPr lang="ru-RU" sz="2400" i="1" dirty="0" smtClean="0"/>
              <a:t>контролировать свои действия, </a:t>
            </a:r>
          </a:p>
          <a:p>
            <a:r>
              <a:rPr lang="ru-RU" sz="2400" i="1" dirty="0" smtClean="0"/>
              <a:t>обладающего вниманием, памятью и логикой,</a:t>
            </a:r>
          </a:p>
          <a:p>
            <a:pPr>
              <a:buNone/>
            </a:pPr>
            <a:r>
              <a:rPr lang="ru-RU" sz="2400" i="1" dirty="0" smtClean="0"/>
              <a:t> развитыми на том уровне, который позволит ребенку быть успешным</a:t>
            </a:r>
          </a:p>
          <a:p>
            <a:pPr>
              <a:buNone/>
            </a:pPr>
            <a:r>
              <a:rPr lang="ru-RU" sz="2400" i="1" dirty="0" smtClean="0"/>
              <a:t>Каждое занятие содержит развивающие игры и задания,  </a:t>
            </a:r>
          </a:p>
          <a:p>
            <a:pPr>
              <a:buNone/>
            </a:pPr>
            <a:r>
              <a:rPr lang="ru-RU" sz="2400" i="1" dirty="0" smtClean="0"/>
              <a:t>все занятия имеют общий сказочный сюжет</a:t>
            </a:r>
          </a:p>
          <a:p>
            <a:pPr>
              <a:buNone/>
            </a:pPr>
            <a:endParaRPr lang="ru-RU" sz="2400" i="1" dirty="0" smtClean="0"/>
          </a:p>
          <a:p>
            <a:pPr>
              <a:buNone/>
            </a:pPr>
            <a:r>
              <a:rPr lang="ru-RU" sz="2400" i="1" dirty="0" smtClean="0"/>
              <a:t>Продолжительность занятия – 30 мин</a:t>
            </a:r>
          </a:p>
          <a:p>
            <a:pPr>
              <a:buNone/>
            </a:pPr>
            <a:r>
              <a:rPr lang="ru-RU" sz="2400" i="1" dirty="0" smtClean="0"/>
              <a:t>Занятия рассчитаны на детей  5,5 - 7 лет с любым уровнем подготовки</a:t>
            </a:r>
          </a:p>
        </p:txBody>
      </p:sp>
    </p:spTree>
    <p:extLst>
      <p:ext uri="{BB962C8B-B14F-4D97-AF65-F5344CB8AC3E}">
        <p14:creationId xmlns="" xmlns:p14="http://schemas.microsoft.com/office/powerpoint/2010/main" val="3515806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052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053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054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05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2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9925" y="188913"/>
            <a:ext cx="1873250" cy="258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195513" y="260350"/>
            <a:ext cx="4897437" cy="1584325"/>
          </a:xfrm>
          <a:prstGeom prst="rect">
            <a:avLst/>
          </a:prstGeom>
        </p:spPr>
        <p:txBody>
          <a:bodyPr anchor="ctr">
            <a:normAutofit fontScale="550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5100" dirty="0"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5100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5100" i="1" dirty="0">
                <a:latin typeface="Times New Roman" pitchFamily="18" charset="0"/>
                <a:ea typeface="+mj-ea"/>
                <a:cs typeface="Times New Roman" pitchFamily="18" charset="0"/>
              </a:rPr>
              <a:t>Лазаренко</a:t>
            </a:r>
            <a:r>
              <a:rPr lang="ru-RU" sz="5100" b="1" i="1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sz="5100" i="1" dirty="0">
                <a:latin typeface="Times New Roman" pitchFamily="18" charset="0"/>
                <a:ea typeface="+mj-ea"/>
                <a:cs typeface="Times New Roman" pitchFamily="18" charset="0"/>
              </a:rPr>
              <a:t>Елена Борисовна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учитель технологии, музыки, ИЗО, искусства </a:t>
            </a:r>
            <a:r>
              <a:rPr lang="ru-RU" sz="2900" dirty="0"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2900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900" dirty="0">
                <a:latin typeface="Times New Roman" pitchFamily="18" charset="0"/>
                <a:ea typeface="+mj-ea"/>
                <a:cs typeface="Times New Roman" pitchFamily="18" charset="0"/>
              </a:rPr>
              <a:t>педагогический стаж - 24 года</a:t>
            </a:r>
          </a:p>
        </p:txBody>
      </p:sp>
      <p:sp>
        <p:nvSpPr>
          <p:cNvPr id="10" name="Текст 2"/>
          <p:cNvSpPr txBox="1">
            <a:spLocks/>
          </p:cNvSpPr>
          <p:nvPr/>
        </p:nvSpPr>
        <p:spPr>
          <a:xfrm>
            <a:off x="6156325" y="2997200"/>
            <a:ext cx="2743200" cy="792163"/>
          </a:xfrm>
          <a:prstGeom prst="rect">
            <a:avLst/>
          </a:prstGeom>
        </p:spPr>
        <p:txBody>
          <a:bodyPr anchor="b">
            <a:normAutofit fontScale="55000" lnSpcReduction="20000"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Кружок ИЗО 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для начальной школы</a:t>
            </a:r>
            <a:endParaRPr lang="ru-RU" sz="3200" b="1" dirty="0">
              <a:latin typeface="+mn-lt"/>
            </a:endParaRPr>
          </a:p>
        </p:txBody>
      </p:sp>
      <p:sp>
        <p:nvSpPr>
          <p:cNvPr id="11" name="Содержимое 3"/>
          <p:cNvSpPr txBox="1">
            <a:spLocks/>
          </p:cNvSpPr>
          <p:nvPr/>
        </p:nvSpPr>
        <p:spPr>
          <a:xfrm>
            <a:off x="5003800" y="3789363"/>
            <a:ext cx="3889375" cy="3240087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i="1" dirty="0">
                <a:latin typeface="+mn-lt"/>
              </a:rPr>
              <a:t>Развития визуального мышления (фантазии, зрительно-образной памяти, эмоционально-эстетического восприятия действительности, пространственных представлений, сенсорных способностей, образного мышления и воображения) школьников младших классов в  условиях кружка в общеобразовательной школе на основе </a:t>
            </a:r>
            <a:r>
              <a:rPr lang="ru-RU" sz="2400" i="1" dirty="0" err="1">
                <a:latin typeface="+mn-lt"/>
              </a:rPr>
              <a:t>цветовосприятия</a:t>
            </a:r>
            <a:r>
              <a:rPr lang="ru-RU" sz="2400" i="1" dirty="0">
                <a:latin typeface="+mn-lt"/>
              </a:rPr>
              <a:t>. </a:t>
            </a:r>
          </a:p>
        </p:txBody>
      </p:sp>
      <p:sp>
        <p:nvSpPr>
          <p:cNvPr id="12" name="Текст 4"/>
          <p:cNvSpPr txBox="1">
            <a:spLocks/>
          </p:cNvSpPr>
          <p:nvPr/>
        </p:nvSpPr>
        <p:spPr>
          <a:xfrm>
            <a:off x="2555875" y="2492375"/>
            <a:ext cx="2808288" cy="720725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>
                <a:latin typeface="+mn-lt"/>
              </a:rPr>
              <a:t>Драматический 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>
                <a:latin typeface="+mn-lt"/>
              </a:rPr>
              <a:t>кружок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2400" b="1" dirty="0">
              <a:latin typeface="+mn-lt"/>
            </a:endParaRPr>
          </a:p>
        </p:txBody>
      </p:sp>
      <p:sp>
        <p:nvSpPr>
          <p:cNvPr id="13" name="Содержимое 5"/>
          <p:cNvSpPr txBox="1">
            <a:spLocks/>
          </p:cNvSpPr>
          <p:nvPr/>
        </p:nvSpPr>
        <p:spPr>
          <a:xfrm>
            <a:off x="1403350" y="2852738"/>
            <a:ext cx="3816350" cy="3671887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i="1" dirty="0">
                <a:latin typeface="+mn-lt"/>
              </a:rPr>
              <a:t> </a:t>
            </a:r>
            <a:r>
              <a:rPr lang="ru-RU" sz="2400" i="1" dirty="0" err="1">
                <a:latin typeface="+mn-lt"/>
              </a:rPr>
              <a:t>Знакомчство</a:t>
            </a:r>
            <a:r>
              <a:rPr lang="ru-RU" sz="2400" i="1" dirty="0">
                <a:latin typeface="+mn-lt"/>
              </a:rPr>
              <a:t> учащихся с основами  и  простейшими законами  театрального искусства; расширение кругозора детей, развитие фантазии и воображения; привлечение  детей к познанию мира литературы, красоты русского языка. 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i="1" dirty="0">
                <a:latin typeface="+mn-lt"/>
              </a:rPr>
              <a:t>         Формирование общественной активности, культуры общения и поведения в коллективе; улучшение психологической атмосферы в коллективе.  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2400" dirty="0">
              <a:latin typeface="+mn-lt"/>
            </a:endParaRPr>
          </a:p>
        </p:txBody>
      </p:sp>
      <p:pic>
        <p:nvPicPr>
          <p:cNvPr id="2062" name="Picture 4" descr="http://www.vladtime.ru/uploads/posts/2016-03/1459063400_origina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9700" y="2378075"/>
            <a:ext cx="1601788" cy="112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3" name="Picture 6" descr="http://dhsh3snegiri.com/wp-content/uploads/2016/01/%D0%9A%D0%B0%D1%80%D0%B0%D0%BD%D0%B4%D0%B0%D1%88%D0%B8-%D1%86%D0%B2%D0%B5%D1%82%D0%BD%D1%8B%D0%B5.-144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5589588"/>
            <a:ext cx="1487488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\Мои документы\Мои рисунки\56089757c2c8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87624" y="764704"/>
            <a:ext cx="648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500043"/>
            <a:ext cx="457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sz="3200" b="1" i="1" dirty="0" smtClean="0">
                <a:latin typeface="Times New Roman" pitchFamily="18" charset="0"/>
                <a:cs typeface="Times New Roman" pitchFamily="18" charset="0"/>
              </a:rPr>
              <a:t>Техническое черчение</a:t>
            </a:r>
            <a:br>
              <a:rPr lang="tt-RU" sz="32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tt-RU" sz="3200" b="1" i="1" dirty="0" smtClean="0">
                <a:latin typeface="Times New Roman" pitchFamily="18" charset="0"/>
                <a:cs typeface="Times New Roman" pitchFamily="18" charset="0"/>
              </a:rPr>
              <a:t>(инженерная графика</a:t>
            </a:r>
            <a:r>
              <a:rPr lang="tt-RU" sz="32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1142984"/>
            <a:ext cx="542928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Цель: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1.Формирование инженерных компетенций учащихся, с целью дальнейшего самоопределения   в выборе инженерных профессий.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 Подготовка учащихся для поступления в колледжи и вузы.</a:t>
            </a:r>
          </a:p>
          <a:p>
            <a:pPr>
              <a:buFont typeface="Wingdings 2" pitchFamily="18" charset="2"/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Преподаватель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Никитин Александр Владимирович</a:t>
            </a:r>
          </a:p>
          <a:p>
            <a:pPr>
              <a:buFont typeface="Wingdings 2" pitchFamily="18" charset="2"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старший преподаватель кафедры приборов и информационно- измерительных систем КНИТУ КАИ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 rot="505119">
            <a:off x="6618331" y="275915"/>
            <a:ext cx="2500330" cy="3741021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 rot="1326543">
            <a:off x="5547899" y="3287511"/>
            <a:ext cx="2571769" cy="34105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17448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\Мои документы\Мои рисунки\56089757c2c8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86844" cy="69573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om\Downloads\IMG-20170128-WA00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3286124"/>
            <a:ext cx="4000528" cy="357187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85720" y="428604"/>
            <a:ext cx="592935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Школьный </a:t>
            </a:r>
            <a:r>
              <a:rPr lang="ru-RU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возраст является периодом развития творческих способностей человека, проявления художественно-творческой активности, которая заключается в поиске нового, проявлении самостоятельности, выборе замысла и его воплощении в художественных образах, в степени творческой переработке образов, оригинальности способов и результаты этой деятельности.</a:t>
            </a:r>
          </a:p>
          <a:p>
            <a:r>
              <a:rPr lang="ru-RU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Занятия по этой программе нацелены на развитие навыков </a:t>
            </a:r>
            <a:r>
              <a:rPr lang="ru-RU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создания </a:t>
            </a:r>
            <a:r>
              <a:rPr lang="ru-RU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декоративных </a:t>
            </a:r>
            <a:r>
              <a:rPr lang="ru-RU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композиций. </a:t>
            </a:r>
            <a:endParaRPr lang="ru-RU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 descr="C:\Users\Dom\Downloads\IMG-20170128-WA001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74" y="428604"/>
            <a:ext cx="2928926" cy="2786082"/>
          </a:xfrm>
          <a:prstGeom prst="rect">
            <a:avLst/>
          </a:prstGeom>
          <a:noFill/>
        </p:spPr>
      </p:pic>
      <p:pic>
        <p:nvPicPr>
          <p:cNvPr id="1028" name="Picture 4" descr="C:\Users\Dom\Downloads\IMG-20170128-WA000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388" y="3214686"/>
            <a:ext cx="2714612" cy="3643314"/>
          </a:xfrm>
          <a:prstGeom prst="rect">
            <a:avLst/>
          </a:prstGeom>
          <a:noFill/>
        </p:spPr>
      </p:pic>
      <p:pic>
        <p:nvPicPr>
          <p:cNvPr id="1029" name="Picture 5" descr="C:\Users\Dom\Downloads\IMG-20170128-WA001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3290886"/>
            <a:ext cx="3714776" cy="35671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874834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Admin\Мои документы\Мои рисунки\56089757c2c8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5720" y="428604"/>
            <a:ext cx="633670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Английский </a:t>
            </a:r>
            <a:r>
              <a:rPr lang="ru-RU" b="1" dirty="0" smtClean="0"/>
              <a:t>для самых маленьких</a:t>
            </a:r>
            <a:r>
              <a:rPr lang="ru-RU" dirty="0" smtClean="0"/>
              <a:t>.</a:t>
            </a:r>
            <a:endParaRPr lang="ru-RU" dirty="0" smtClean="0"/>
          </a:p>
          <a:p>
            <a:pPr algn="ctr"/>
            <a:endParaRPr lang="ru-RU" dirty="0" smtClean="0"/>
          </a:p>
          <a:p>
            <a:r>
              <a:rPr lang="ru-RU" dirty="0" smtClean="0">
                <a:cs typeface="AngsanaUPC" pitchFamily="18" charset="-34"/>
              </a:rPr>
              <a:t>Обучение детей иностранному языку в раннем возрасте формирует интерес к языковому и культурному многообразию мира, способствует развитию коммуникативно-речевого такта. Важно подчеркнуть также и практическую значимость программы: у детей накоплен словарный запас, который они смогут применить на школьных уроках, что значительно облегчит освоение школьной программы по английскому языку.</a:t>
            </a:r>
          </a:p>
          <a:p>
            <a:r>
              <a:rPr lang="ru-RU" dirty="0" smtClean="0">
                <a:cs typeface="AngsanaUPC" pitchFamily="18" charset="-34"/>
              </a:rPr>
              <a:t>Для детей 4-7 лет</a:t>
            </a:r>
            <a:r>
              <a:rPr lang="ru-RU" dirty="0" smtClean="0">
                <a:cs typeface="AngsanaUPC" pitchFamily="18" charset="-34"/>
              </a:rPr>
              <a:t>.</a:t>
            </a:r>
            <a:endParaRPr lang="ru-RU" dirty="0" smtClean="0">
              <a:cs typeface="AngsanaUPC" pitchFamily="18" charset="-34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43174" y="3500438"/>
            <a:ext cx="628654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Организационный момент.</a:t>
            </a:r>
          </a:p>
          <a:p>
            <a:r>
              <a:rPr lang="ru-RU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Фонетическая зарядка.</a:t>
            </a:r>
          </a:p>
          <a:p>
            <a:r>
              <a:rPr lang="ru-RU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Активизация материала, усвоенного на предыдущих занятиях.</a:t>
            </a:r>
          </a:p>
          <a:p>
            <a:r>
              <a:rPr lang="ru-RU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Физкультминутка.</a:t>
            </a:r>
          </a:p>
          <a:p>
            <a:r>
              <a:rPr lang="ru-RU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Введение нового материала.</a:t>
            </a:r>
          </a:p>
          <a:p>
            <a:r>
              <a:rPr lang="ru-RU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Проведение игр, разыгрывание сценок  </a:t>
            </a:r>
            <a:r>
              <a:rPr lang="en-US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</a:t>
            </a:r>
            <a:r>
              <a:rPr lang="ru-RU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(первичное закрепление введенного материала).</a:t>
            </a:r>
            <a:endParaRPr lang="ru-RU" sz="2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6248" y="3000372"/>
            <a:ext cx="42148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 Black" pitchFamily="34" charset="0"/>
              </a:rPr>
              <a:t>структура занятий</a:t>
            </a:r>
            <a:endParaRPr lang="ru-RU" sz="2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15806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Admin\Мои документы\Мои рисунки\56089757c2c8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9144000" cy="68133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908720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00100" y="500042"/>
            <a:ext cx="44974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Клуб общения </a:t>
            </a:r>
            <a:endParaRPr lang="ru-RU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1071546"/>
            <a:ext cx="83582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b="1" dirty="0" smtClean="0"/>
              <a:t>Цель:</a:t>
            </a:r>
            <a:r>
              <a:rPr lang="ru-RU" dirty="0" smtClean="0"/>
              <a:t>  обучение навыкам эффективного общения, разрешения конфликтов и </a:t>
            </a:r>
            <a:r>
              <a:rPr lang="ru-RU" dirty="0" err="1" smtClean="0"/>
              <a:t>самопонимания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Занятия проводятся в </a:t>
            </a:r>
            <a:r>
              <a:rPr lang="ru-RU" b="1" dirty="0" smtClean="0"/>
              <a:t>интерактивной форме </a:t>
            </a:r>
            <a:r>
              <a:rPr lang="ru-RU" dirty="0" smtClean="0"/>
              <a:t>(беседы, дискуссии, игры, творческие задания) с элементами тренинга. </a:t>
            </a:r>
            <a:endParaRPr lang="ru-RU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1643042" y="2143116"/>
            <a:ext cx="75009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Воспитание на основе здравого смысла</a:t>
            </a:r>
            <a:endParaRPr lang="ru-RU" sz="32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2571745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b="1" dirty="0" smtClean="0"/>
              <a:t>Цель:</a:t>
            </a:r>
            <a:r>
              <a:rPr lang="ru-RU" dirty="0" smtClean="0"/>
              <a:t> Научить родителей: </a:t>
            </a:r>
          </a:p>
          <a:p>
            <a:pPr>
              <a:buNone/>
            </a:pPr>
            <a:r>
              <a:rPr lang="ru-RU" dirty="0" smtClean="0"/>
              <a:t>• Понятно формулировать просьбу и описывать поведение ребенка </a:t>
            </a:r>
          </a:p>
          <a:p>
            <a:pPr>
              <a:buNone/>
            </a:pPr>
            <a:r>
              <a:rPr lang="ru-RU" dirty="0" smtClean="0"/>
              <a:t>• Правильно хвалить ребенка </a:t>
            </a:r>
          </a:p>
          <a:p>
            <a:pPr>
              <a:buNone/>
            </a:pPr>
            <a:r>
              <a:rPr lang="ru-RU" dirty="0" smtClean="0"/>
              <a:t>• Помогать добиваться успехов, обучать самостоятельности в принятии решений, организовывать и планировать свой день </a:t>
            </a:r>
          </a:p>
          <a:p>
            <a:pPr>
              <a:buNone/>
            </a:pPr>
            <a:r>
              <a:rPr lang="ru-RU" dirty="0" smtClean="0"/>
              <a:t>• Избавляться от проблем в поведении ребенка и предотвратить неправильное поведение в будущем </a:t>
            </a:r>
          </a:p>
          <a:p>
            <a:pPr>
              <a:buNone/>
            </a:pPr>
            <a:r>
              <a:rPr lang="ru-RU" dirty="0" smtClean="0"/>
              <a:t>• Сохранять спокойствие в сложных конфликтных ситуациях и научить этому ребенка. 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Занятия </a:t>
            </a:r>
            <a:r>
              <a:rPr lang="ru-RU" dirty="0" smtClean="0"/>
              <a:t>проводятся в </a:t>
            </a:r>
            <a:r>
              <a:rPr lang="ru-RU" b="1" dirty="0" smtClean="0"/>
              <a:t>интерактивной форме </a:t>
            </a:r>
            <a:r>
              <a:rPr lang="ru-RU" dirty="0" smtClean="0"/>
              <a:t>(беседы, дискуссии, игры, творческие задания) с элементами тренинга. </a:t>
            </a:r>
            <a:endParaRPr lang="ru-RU" dirty="0" smtClean="0"/>
          </a:p>
        </p:txBody>
      </p:sp>
      <p:sp>
        <p:nvSpPr>
          <p:cNvPr id="8" name="Прямоугольник 7"/>
          <p:cNvSpPr/>
          <p:nvPr/>
        </p:nvSpPr>
        <p:spPr>
          <a:xfrm rot="10800000" flipV="1">
            <a:off x="0" y="5314255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Эффективное взаимодействие с подростком</a:t>
            </a:r>
            <a:endParaRPr lang="ru-RU" sz="3200" b="1" dirty="0"/>
          </a:p>
        </p:txBody>
      </p:sp>
      <p:sp>
        <p:nvSpPr>
          <p:cNvPr id="9" name="Прямоугольник 8"/>
          <p:cNvSpPr/>
          <p:nvPr/>
        </p:nvSpPr>
        <p:spPr>
          <a:xfrm rot="10800000" flipV="1">
            <a:off x="214282" y="5789844"/>
            <a:ext cx="90726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Цель: акцентировать внимание на особенностях подросткового возраста, научить простым приемам эффективного взаимодействия с подростком. </a:t>
            </a:r>
            <a:endParaRPr lang="ru-RU" dirty="0" smtClean="0"/>
          </a:p>
        </p:txBody>
      </p:sp>
    </p:spTree>
    <p:extLst>
      <p:ext uri="{BB962C8B-B14F-4D97-AF65-F5344CB8AC3E}">
        <p14:creationId xmlns="" xmlns:p14="http://schemas.microsoft.com/office/powerpoint/2010/main" val="3359982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\Мои документы\Мои рисунки\56089757c2c8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47664" y="2708920"/>
            <a:ext cx="6192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Спасибо за внимание</a:t>
            </a:r>
            <a:endParaRPr lang="ru-RU" sz="4000" dirty="0"/>
          </a:p>
        </p:txBody>
      </p:sp>
    </p:spTree>
    <p:extLst>
      <p:ext uri="{BB962C8B-B14F-4D97-AF65-F5344CB8AC3E}">
        <p14:creationId xmlns="" xmlns:p14="http://schemas.microsoft.com/office/powerpoint/2010/main" val="87080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561</Words>
  <Application>Microsoft Office PowerPoint</Application>
  <PresentationFormat>Экран (4:3)</PresentationFormat>
  <Paragraphs>67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Dom</cp:lastModifiedBy>
  <cp:revision>39</cp:revision>
  <cp:lastPrinted>2016-09-15T12:39:16Z</cp:lastPrinted>
  <dcterms:created xsi:type="dcterms:W3CDTF">2016-09-14T08:39:33Z</dcterms:created>
  <dcterms:modified xsi:type="dcterms:W3CDTF">2017-01-28T07:57:17Z</dcterms:modified>
</cp:coreProperties>
</file>